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916D80-DC03-4648-AEA7-FA6D7A4C2159}" type="datetimeFigureOut">
              <a:rPr lang="en-US" smtClean="0"/>
              <a:t>7/19/2020</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042CE075-1F76-4F4F-B901-EAE84909BA89}" type="slidenum">
              <a:rPr lang="en-US" smtClean="0"/>
              <a:t>‹#›</a:t>
            </a:fld>
            <a:endParaRPr lang="en-US"/>
          </a:p>
        </p:txBody>
      </p:sp>
    </p:spTree>
    <p:extLst>
      <p:ext uri="{BB962C8B-B14F-4D97-AF65-F5344CB8AC3E}">
        <p14:creationId xmlns:p14="http://schemas.microsoft.com/office/powerpoint/2010/main" val="702584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916D80-DC03-4648-AEA7-FA6D7A4C2159}" type="datetimeFigureOut">
              <a:rPr lang="en-US" smtClean="0"/>
              <a:t>7/19/2020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42CE075-1F76-4F4F-B901-EAE84909BA89}" type="slidenum">
              <a:rPr lang="en-US" smtClean="0"/>
              <a:t>‹#›</a:t>
            </a:fld>
            <a:endParaRPr lang="en-US"/>
          </a:p>
        </p:txBody>
      </p:sp>
    </p:spTree>
    <p:extLst>
      <p:ext uri="{BB962C8B-B14F-4D97-AF65-F5344CB8AC3E}">
        <p14:creationId xmlns:p14="http://schemas.microsoft.com/office/powerpoint/2010/main" val="1090973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916D80-DC03-4648-AEA7-FA6D7A4C2159}" type="datetimeFigureOut">
              <a:rPr lang="en-US" smtClean="0"/>
              <a:t>7/19/2020</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42CE075-1F76-4F4F-B901-EAE84909BA89}"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83055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2916D80-DC03-4648-AEA7-FA6D7A4C2159}" type="datetimeFigureOut">
              <a:rPr lang="en-US" smtClean="0"/>
              <a:t>7/19/2020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42CE075-1F76-4F4F-B901-EAE84909BA89}" type="slidenum">
              <a:rPr lang="en-US" smtClean="0"/>
              <a:t>‹#›</a:t>
            </a:fld>
            <a:endParaRPr lang="en-US"/>
          </a:p>
        </p:txBody>
      </p:sp>
    </p:spTree>
    <p:extLst>
      <p:ext uri="{BB962C8B-B14F-4D97-AF65-F5344CB8AC3E}">
        <p14:creationId xmlns:p14="http://schemas.microsoft.com/office/powerpoint/2010/main" val="535182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2916D80-DC03-4648-AEA7-FA6D7A4C2159}" type="datetimeFigureOut">
              <a:rPr lang="en-US" smtClean="0"/>
              <a:t>7/19/2020</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42CE075-1F76-4F4F-B901-EAE84909BA89}"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04305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2916D80-DC03-4648-AEA7-FA6D7A4C2159}" type="datetimeFigureOut">
              <a:rPr lang="en-US" smtClean="0"/>
              <a:t>7/19/2020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42CE075-1F76-4F4F-B901-EAE84909BA89}" type="slidenum">
              <a:rPr lang="en-US" smtClean="0"/>
              <a:t>‹#›</a:t>
            </a:fld>
            <a:endParaRPr lang="en-US"/>
          </a:p>
        </p:txBody>
      </p:sp>
    </p:spTree>
    <p:extLst>
      <p:ext uri="{BB962C8B-B14F-4D97-AF65-F5344CB8AC3E}">
        <p14:creationId xmlns:p14="http://schemas.microsoft.com/office/powerpoint/2010/main" val="1255736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916D80-DC03-4648-AEA7-FA6D7A4C2159}" type="datetimeFigureOut">
              <a:rPr lang="en-US" smtClean="0"/>
              <a:t>7/19/2020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42CE075-1F76-4F4F-B901-EAE84909BA89}" type="slidenum">
              <a:rPr lang="en-US" smtClean="0"/>
              <a:t>‹#›</a:t>
            </a:fld>
            <a:endParaRPr lang="en-US"/>
          </a:p>
        </p:txBody>
      </p:sp>
    </p:spTree>
    <p:extLst>
      <p:ext uri="{BB962C8B-B14F-4D97-AF65-F5344CB8AC3E}">
        <p14:creationId xmlns:p14="http://schemas.microsoft.com/office/powerpoint/2010/main" val="2450604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916D80-DC03-4648-AEA7-FA6D7A4C2159}" type="datetimeFigureOut">
              <a:rPr lang="en-US" smtClean="0"/>
              <a:t>7/19/2020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42CE075-1F76-4F4F-B901-EAE84909BA89}" type="slidenum">
              <a:rPr lang="en-US" smtClean="0"/>
              <a:t>‹#›</a:t>
            </a:fld>
            <a:endParaRPr lang="en-US"/>
          </a:p>
        </p:txBody>
      </p:sp>
    </p:spTree>
    <p:extLst>
      <p:ext uri="{BB962C8B-B14F-4D97-AF65-F5344CB8AC3E}">
        <p14:creationId xmlns:p14="http://schemas.microsoft.com/office/powerpoint/2010/main" val="2732425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916D80-DC03-4648-AEA7-FA6D7A4C2159}" type="datetimeFigureOut">
              <a:rPr lang="en-US" smtClean="0"/>
              <a:t>7/19/2020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42CE075-1F76-4F4F-B901-EAE84909BA89}" type="slidenum">
              <a:rPr lang="en-US" smtClean="0"/>
              <a:t>‹#›</a:t>
            </a:fld>
            <a:endParaRPr lang="en-US"/>
          </a:p>
        </p:txBody>
      </p:sp>
    </p:spTree>
    <p:extLst>
      <p:ext uri="{BB962C8B-B14F-4D97-AF65-F5344CB8AC3E}">
        <p14:creationId xmlns:p14="http://schemas.microsoft.com/office/powerpoint/2010/main" val="1441777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916D80-DC03-4648-AEA7-FA6D7A4C2159}" type="datetimeFigureOut">
              <a:rPr lang="en-US" smtClean="0"/>
              <a:t>7/19/2020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42CE075-1F76-4F4F-B901-EAE84909BA89}" type="slidenum">
              <a:rPr lang="en-US" smtClean="0"/>
              <a:t>‹#›</a:t>
            </a:fld>
            <a:endParaRPr lang="en-US"/>
          </a:p>
        </p:txBody>
      </p:sp>
    </p:spTree>
    <p:extLst>
      <p:ext uri="{BB962C8B-B14F-4D97-AF65-F5344CB8AC3E}">
        <p14:creationId xmlns:p14="http://schemas.microsoft.com/office/powerpoint/2010/main" val="3730488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916D80-DC03-4648-AEA7-FA6D7A4C2159}" type="datetimeFigureOut">
              <a:rPr lang="en-US" smtClean="0"/>
              <a:t>7/19/2020</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042CE075-1F76-4F4F-B901-EAE84909BA89}" type="slidenum">
              <a:rPr lang="en-US" smtClean="0"/>
              <a:t>‹#›</a:t>
            </a:fld>
            <a:endParaRPr lang="en-US"/>
          </a:p>
        </p:txBody>
      </p:sp>
    </p:spTree>
    <p:extLst>
      <p:ext uri="{BB962C8B-B14F-4D97-AF65-F5344CB8AC3E}">
        <p14:creationId xmlns:p14="http://schemas.microsoft.com/office/powerpoint/2010/main" val="1254891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916D80-DC03-4648-AEA7-FA6D7A4C2159}" type="datetimeFigureOut">
              <a:rPr lang="en-US" smtClean="0"/>
              <a:t>7/19/2020</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042CE075-1F76-4F4F-B901-EAE84909BA89}" type="slidenum">
              <a:rPr lang="en-US" smtClean="0"/>
              <a:t>‹#›</a:t>
            </a:fld>
            <a:endParaRPr lang="en-US"/>
          </a:p>
        </p:txBody>
      </p:sp>
    </p:spTree>
    <p:extLst>
      <p:ext uri="{BB962C8B-B14F-4D97-AF65-F5344CB8AC3E}">
        <p14:creationId xmlns:p14="http://schemas.microsoft.com/office/powerpoint/2010/main" val="3834667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916D80-DC03-4648-AEA7-FA6D7A4C2159}" type="datetimeFigureOut">
              <a:rPr lang="en-US" smtClean="0"/>
              <a:t>7/19/2020</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42CE075-1F76-4F4F-B901-EAE84909BA89}" type="slidenum">
              <a:rPr lang="en-US" smtClean="0"/>
              <a:t>‹#›</a:t>
            </a:fld>
            <a:endParaRPr lang="en-US"/>
          </a:p>
        </p:txBody>
      </p:sp>
    </p:spTree>
    <p:extLst>
      <p:ext uri="{BB962C8B-B14F-4D97-AF65-F5344CB8AC3E}">
        <p14:creationId xmlns:p14="http://schemas.microsoft.com/office/powerpoint/2010/main" val="2539325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916D80-DC03-4648-AEA7-FA6D7A4C2159}" type="datetimeFigureOut">
              <a:rPr lang="en-US" smtClean="0"/>
              <a:t>7/19/2020</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42CE075-1F76-4F4F-B901-EAE84909BA89}" type="slidenum">
              <a:rPr lang="en-US" smtClean="0"/>
              <a:t>‹#›</a:t>
            </a:fld>
            <a:endParaRPr lang="en-US"/>
          </a:p>
        </p:txBody>
      </p:sp>
    </p:spTree>
    <p:extLst>
      <p:ext uri="{BB962C8B-B14F-4D97-AF65-F5344CB8AC3E}">
        <p14:creationId xmlns:p14="http://schemas.microsoft.com/office/powerpoint/2010/main" val="2545775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916D80-DC03-4648-AEA7-FA6D7A4C2159}" type="datetimeFigureOut">
              <a:rPr lang="en-US" smtClean="0"/>
              <a:t>7/19/2020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42CE075-1F76-4F4F-B901-EAE84909BA89}" type="slidenum">
              <a:rPr lang="en-US" smtClean="0"/>
              <a:t>‹#›</a:t>
            </a:fld>
            <a:endParaRPr lang="en-US"/>
          </a:p>
        </p:txBody>
      </p:sp>
    </p:spTree>
    <p:extLst>
      <p:ext uri="{BB962C8B-B14F-4D97-AF65-F5344CB8AC3E}">
        <p14:creationId xmlns:p14="http://schemas.microsoft.com/office/powerpoint/2010/main" val="3608122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916D80-DC03-4648-AEA7-FA6D7A4C2159}" type="datetimeFigureOut">
              <a:rPr lang="en-US" smtClean="0"/>
              <a:t>7/19/2020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42CE075-1F76-4F4F-B901-EAE84909BA89}" type="slidenum">
              <a:rPr lang="en-US" smtClean="0"/>
              <a:t>‹#›</a:t>
            </a:fld>
            <a:endParaRPr lang="en-US"/>
          </a:p>
        </p:txBody>
      </p:sp>
    </p:spTree>
    <p:extLst>
      <p:ext uri="{BB962C8B-B14F-4D97-AF65-F5344CB8AC3E}">
        <p14:creationId xmlns:p14="http://schemas.microsoft.com/office/powerpoint/2010/main" val="3171393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2916D80-DC03-4648-AEA7-FA6D7A4C2159}" type="datetimeFigureOut">
              <a:rPr lang="en-US" smtClean="0"/>
              <a:t>7/19/2020</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042CE075-1F76-4F4F-B901-EAE84909BA89}" type="slidenum">
              <a:rPr lang="en-US" smtClean="0"/>
              <a:t>‹#›</a:t>
            </a:fld>
            <a:endParaRPr lang="en-US"/>
          </a:p>
        </p:txBody>
      </p:sp>
    </p:spTree>
    <p:extLst>
      <p:ext uri="{BB962C8B-B14F-4D97-AF65-F5344CB8AC3E}">
        <p14:creationId xmlns:p14="http://schemas.microsoft.com/office/powerpoint/2010/main" val="160815799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97D7D-FA7D-44F8-AF35-F6097FF6AD4F}"/>
              </a:ext>
            </a:extLst>
          </p:cNvPr>
          <p:cNvSpPr>
            <a:spLocks noGrp="1"/>
          </p:cNvSpPr>
          <p:nvPr>
            <p:ph type="ctrTitle"/>
          </p:nvPr>
        </p:nvSpPr>
        <p:spPr/>
        <p:txBody>
          <a:bodyPr>
            <a:normAutofit fontScale="90000"/>
          </a:bodyPr>
          <a:lstStyle/>
          <a:p>
            <a:br>
              <a:rPr lang="en-US" dirty="0"/>
            </a:br>
            <a:r>
              <a:rPr lang="en-US" dirty="0"/>
              <a:t> </a:t>
            </a:r>
            <a:r>
              <a:rPr lang="en-US" b="1" dirty="0"/>
              <a:t>Determining the best location to Open a Pet Store in Orlando, Florida </a:t>
            </a:r>
            <a:endParaRPr lang="en-US" dirty="0"/>
          </a:p>
        </p:txBody>
      </p:sp>
    </p:spTree>
    <p:extLst>
      <p:ext uri="{BB962C8B-B14F-4D97-AF65-F5344CB8AC3E}">
        <p14:creationId xmlns:p14="http://schemas.microsoft.com/office/powerpoint/2010/main" val="1667017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60C2AD1-8437-4B5C-B215-BF28283852F4}"/>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67178" y="157854"/>
            <a:ext cx="10515600" cy="5543107"/>
          </a:xfrm>
          <a:prstGeom prst="rect">
            <a:avLst/>
          </a:prstGeom>
          <a:noFill/>
          <a:ln>
            <a:noFill/>
          </a:ln>
        </p:spPr>
      </p:pic>
      <p:sp>
        <p:nvSpPr>
          <p:cNvPr id="5" name="Rectangle 4">
            <a:extLst>
              <a:ext uri="{FF2B5EF4-FFF2-40B4-BE49-F238E27FC236}">
                <a16:creationId xmlns:a16="http://schemas.microsoft.com/office/drawing/2014/main" id="{C942F2A0-167F-490C-85F6-07144ABB262E}"/>
              </a:ext>
            </a:extLst>
          </p:cNvPr>
          <p:cNvSpPr/>
          <p:nvPr/>
        </p:nvSpPr>
        <p:spPr>
          <a:xfrm>
            <a:off x="597762" y="5700961"/>
            <a:ext cx="10685015" cy="923330"/>
          </a:xfrm>
          <a:prstGeom prst="rect">
            <a:avLst/>
          </a:prstGeom>
        </p:spPr>
        <p:txBody>
          <a:bodyPr wrap="square">
            <a:spAutoFit/>
          </a:bodyPr>
          <a:lstStyle/>
          <a:p>
            <a:r>
              <a:rPr lang="en-US" b="1" dirty="0">
                <a:latin typeface="Arial" panose="020B0604020202020204" pitchFamily="34" charset="0"/>
                <a:ea typeface="Calibri" panose="020F0502020204030204" pitchFamily="34" charset="0"/>
              </a:rPr>
              <a:t>Figure 6: </a:t>
            </a:r>
            <a:r>
              <a:rPr lang="en-US" dirty="0">
                <a:latin typeface="Arial" panose="020B0604020202020204" pitchFamily="34" charset="0"/>
                <a:ea typeface="Calibri" panose="020F0502020204030204" pitchFamily="34" charset="0"/>
              </a:rPr>
              <a:t>A map showing heatmap / density of dog-runs and try to extract some meaningful information from that. Showing borders of Orlando neighborhoods on the map and a few circles indicating distance of 1km, 2km and 3km from Orlando </a:t>
            </a:r>
            <a:r>
              <a:rPr lang="en-US" dirty="0" err="1">
                <a:latin typeface="Arial" panose="020B0604020202020204" pitchFamily="34" charset="0"/>
                <a:ea typeface="Calibri" panose="020F0502020204030204" pitchFamily="34" charset="0"/>
              </a:rPr>
              <a:t>Centroplex</a:t>
            </a:r>
            <a:r>
              <a:rPr lang="en-US" dirty="0">
                <a:latin typeface="Arial" panose="020B0604020202020204" pitchFamily="34" charset="0"/>
                <a:ea typeface="Calibri" panose="020F0502020204030204" pitchFamily="34" charset="0"/>
              </a:rPr>
              <a:t>.</a:t>
            </a:r>
            <a:endParaRPr lang="en-US" dirty="0"/>
          </a:p>
        </p:txBody>
      </p:sp>
    </p:spTree>
    <p:extLst>
      <p:ext uri="{BB962C8B-B14F-4D97-AF65-F5344CB8AC3E}">
        <p14:creationId xmlns:p14="http://schemas.microsoft.com/office/powerpoint/2010/main" val="2155840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F4A216-3B8D-4C18-B003-945A1F5A13C4}"/>
              </a:ext>
            </a:extLst>
          </p:cNvPr>
          <p:cNvSpPr>
            <a:spLocks noGrp="1"/>
          </p:cNvSpPr>
          <p:nvPr>
            <p:ph idx="1"/>
          </p:nvPr>
        </p:nvSpPr>
        <p:spPr>
          <a:xfrm>
            <a:off x="838200" y="257452"/>
            <a:ext cx="10515600" cy="6205492"/>
          </a:xfrm>
        </p:spPr>
        <p:txBody>
          <a:bodyPr/>
          <a:lstStyle/>
          <a:p>
            <a:r>
              <a:rPr lang="en-US" sz="2000" b="1" dirty="0"/>
              <a:t>Defining a narrower region of interest.</a:t>
            </a:r>
          </a:p>
          <a:p>
            <a:pPr marL="0" indent="0">
              <a:buNone/>
            </a:pPr>
            <a:endParaRPr lang="en-US" dirty="0"/>
          </a:p>
        </p:txBody>
      </p:sp>
      <p:pic>
        <p:nvPicPr>
          <p:cNvPr id="4" name="Picture 3">
            <a:extLst>
              <a:ext uri="{FF2B5EF4-FFF2-40B4-BE49-F238E27FC236}">
                <a16:creationId xmlns:a16="http://schemas.microsoft.com/office/drawing/2014/main" id="{9CD849FF-F0C2-4E97-ACB6-E033BE281F51}"/>
              </a:ext>
            </a:extLst>
          </p:cNvPr>
          <p:cNvPicPr>
            <a:picLocks noChangeAspect="1"/>
          </p:cNvPicPr>
          <p:nvPr/>
        </p:nvPicPr>
        <p:blipFill>
          <a:blip r:embed="rId2"/>
          <a:stretch>
            <a:fillRect/>
          </a:stretch>
        </p:blipFill>
        <p:spPr>
          <a:xfrm>
            <a:off x="838200" y="599860"/>
            <a:ext cx="10020656" cy="5272407"/>
          </a:xfrm>
          <a:prstGeom prst="rect">
            <a:avLst/>
          </a:prstGeom>
        </p:spPr>
      </p:pic>
      <p:sp>
        <p:nvSpPr>
          <p:cNvPr id="5" name="Rectangle 4">
            <a:extLst>
              <a:ext uri="{FF2B5EF4-FFF2-40B4-BE49-F238E27FC236}">
                <a16:creationId xmlns:a16="http://schemas.microsoft.com/office/drawing/2014/main" id="{32F4FEFE-5625-4124-AB5A-874288624485}"/>
              </a:ext>
            </a:extLst>
          </p:cNvPr>
          <p:cNvSpPr/>
          <p:nvPr/>
        </p:nvSpPr>
        <p:spPr>
          <a:xfrm>
            <a:off x="838199" y="5923080"/>
            <a:ext cx="10020655" cy="373757"/>
          </a:xfrm>
          <a:prstGeom prst="rect">
            <a:avLst/>
          </a:prstGeom>
        </p:spPr>
        <p:txBody>
          <a:bodyPr wrap="square">
            <a:spAutoFit/>
          </a:bodyPr>
          <a:lstStyle/>
          <a:p>
            <a:pPr>
              <a:lnSpc>
                <a:spcPct val="107000"/>
              </a:lnSpc>
              <a:spcAft>
                <a:spcPts val="800"/>
              </a:spcAft>
            </a:pPr>
            <a:r>
              <a:rPr lang="en-US" b="1" dirty="0">
                <a:latin typeface="Arial" panose="020B0604020202020204" pitchFamily="34" charset="0"/>
                <a:ea typeface="Calibri" panose="020F0502020204030204" pitchFamily="34" charset="0"/>
                <a:cs typeface="Times New Roman" panose="02020603050405020304" pitchFamily="18" charset="0"/>
              </a:rPr>
              <a:t>Figure 7: </a:t>
            </a:r>
            <a:r>
              <a:rPr lang="en-US" dirty="0">
                <a:latin typeface="Arial" panose="020B0604020202020204" pitchFamily="34" charset="0"/>
                <a:ea typeface="Calibri" panose="020F0502020204030204" pitchFamily="34" charset="0"/>
                <a:cs typeface="Times New Roman" panose="02020603050405020304" pitchFamily="18" charset="0"/>
              </a:rPr>
              <a:t>The pockets of low dog run density closest to the Orlando City Center.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17772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031363-BFA4-4216-8083-1513DC32566E}"/>
              </a:ext>
            </a:extLst>
          </p:cNvPr>
          <p:cNvSpPr>
            <a:spLocks noGrp="1"/>
          </p:cNvSpPr>
          <p:nvPr>
            <p:ph idx="1"/>
          </p:nvPr>
        </p:nvSpPr>
        <p:spPr>
          <a:xfrm>
            <a:off x="838200" y="230819"/>
            <a:ext cx="10515600" cy="6294268"/>
          </a:xfrm>
        </p:spPr>
        <p:txBody>
          <a:bodyPr/>
          <a:lstStyle/>
          <a:p>
            <a:r>
              <a:rPr lang="en-US" sz="2000" b="1" dirty="0"/>
              <a:t>Calculated two most important things for each location candidate: number of dog-runs in vicinity (we'll use radius of 2500 meters) and distance to closest pet store.</a:t>
            </a:r>
          </a:p>
          <a:p>
            <a:pPr marL="0" indent="0">
              <a:buNone/>
            </a:pPr>
            <a:endParaRPr lang="en-US" dirty="0"/>
          </a:p>
        </p:txBody>
      </p:sp>
      <p:pic>
        <p:nvPicPr>
          <p:cNvPr id="4" name="Picture 3">
            <a:extLst>
              <a:ext uri="{FF2B5EF4-FFF2-40B4-BE49-F238E27FC236}">
                <a16:creationId xmlns:a16="http://schemas.microsoft.com/office/drawing/2014/main" id="{693B1679-83BD-4742-82E8-AA27905EE15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6467" y="1299430"/>
            <a:ext cx="8359066" cy="4796239"/>
          </a:xfrm>
          <a:prstGeom prst="rect">
            <a:avLst/>
          </a:prstGeom>
          <a:noFill/>
          <a:ln>
            <a:noFill/>
          </a:ln>
        </p:spPr>
      </p:pic>
      <p:sp>
        <p:nvSpPr>
          <p:cNvPr id="5" name="Rectangle 4">
            <a:extLst>
              <a:ext uri="{FF2B5EF4-FFF2-40B4-BE49-F238E27FC236}">
                <a16:creationId xmlns:a16="http://schemas.microsoft.com/office/drawing/2014/main" id="{312E4C33-BEB4-4121-A5AB-C82EEFE09280}"/>
              </a:ext>
            </a:extLst>
          </p:cNvPr>
          <p:cNvSpPr/>
          <p:nvPr/>
        </p:nvSpPr>
        <p:spPr>
          <a:xfrm>
            <a:off x="1916467" y="6095669"/>
            <a:ext cx="8359065" cy="670120"/>
          </a:xfrm>
          <a:prstGeom prst="rect">
            <a:avLst/>
          </a:prstGeom>
        </p:spPr>
        <p:txBody>
          <a:bodyPr wrap="square">
            <a:spAutoFit/>
          </a:bodyPr>
          <a:lstStyle/>
          <a:p>
            <a:pPr>
              <a:lnSpc>
                <a:spcPct val="107000"/>
              </a:lnSpc>
              <a:spcAft>
                <a:spcPts val="800"/>
              </a:spcAft>
            </a:pPr>
            <a:r>
              <a:rPr lang="en-US" b="1" dirty="0">
                <a:latin typeface="Arial" panose="020B0604020202020204" pitchFamily="34" charset="0"/>
                <a:ea typeface="Calibri" panose="020F0502020204030204" pitchFamily="34" charset="0"/>
                <a:cs typeface="Times New Roman" panose="02020603050405020304" pitchFamily="18" charset="0"/>
              </a:rPr>
              <a:t>Figure 8: </a:t>
            </a:r>
            <a:r>
              <a:rPr lang="en-US" dirty="0">
                <a:latin typeface="Arial" panose="020B0604020202020204" pitchFamily="34" charset="0"/>
                <a:ea typeface="Calibri" panose="020F0502020204030204" pitchFamily="34" charset="0"/>
                <a:cs typeface="Times New Roman" panose="02020603050405020304" pitchFamily="18" charset="0"/>
              </a:rPr>
              <a:t>Filtered locations. The interest was in locations with no more than two dog runs in radius of 2500 meters, and no pet stores in radius of 4000 meters.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24068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FBD584D-C1D7-4B5E-B3CB-E30754700D12}"/>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91462" y="446639"/>
            <a:ext cx="9009075" cy="5318392"/>
          </a:xfrm>
          <a:prstGeom prst="rect">
            <a:avLst/>
          </a:prstGeom>
          <a:noFill/>
          <a:ln>
            <a:noFill/>
          </a:ln>
        </p:spPr>
      </p:pic>
      <p:sp>
        <p:nvSpPr>
          <p:cNvPr id="5" name="Rectangle 4">
            <a:extLst>
              <a:ext uri="{FF2B5EF4-FFF2-40B4-BE49-F238E27FC236}">
                <a16:creationId xmlns:a16="http://schemas.microsoft.com/office/drawing/2014/main" id="{60156F30-7971-4EB5-83ED-371A3C3F4834}"/>
              </a:ext>
            </a:extLst>
          </p:cNvPr>
          <p:cNvSpPr/>
          <p:nvPr/>
        </p:nvSpPr>
        <p:spPr>
          <a:xfrm>
            <a:off x="1591461" y="5772558"/>
            <a:ext cx="9009075" cy="369332"/>
          </a:xfrm>
          <a:prstGeom prst="rect">
            <a:avLst/>
          </a:prstGeom>
        </p:spPr>
        <p:txBody>
          <a:bodyPr wrap="square">
            <a:spAutoFit/>
          </a:bodyPr>
          <a:lstStyle/>
          <a:p>
            <a:r>
              <a:rPr lang="en-US" b="1" dirty="0">
                <a:latin typeface="Arial" panose="020B0604020202020204" pitchFamily="34" charset="0"/>
                <a:ea typeface="Calibri" panose="020F0502020204030204" pitchFamily="34" charset="0"/>
              </a:rPr>
              <a:t>Figure 9: </a:t>
            </a:r>
            <a:r>
              <a:rPr lang="en-US" dirty="0">
                <a:latin typeface="Arial" panose="020B0604020202020204" pitchFamily="34" charset="0"/>
                <a:ea typeface="Calibri" panose="020F0502020204030204" pitchFamily="34" charset="0"/>
              </a:rPr>
              <a:t>Next, was showing those </a:t>
            </a:r>
            <a:r>
              <a:rPr lang="en-US" b="1" dirty="0">
                <a:latin typeface="Arial" panose="020B0604020202020204" pitchFamily="34" charset="0"/>
                <a:ea typeface="Calibri" panose="020F0502020204030204" pitchFamily="34" charset="0"/>
              </a:rPr>
              <a:t>'good'</a:t>
            </a:r>
            <a:r>
              <a:rPr lang="en-US" dirty="0">
                <a:latin typeface="Arial" panose="020B0604020202020204" pitchFamily="34" charset="0"/>
                <a:ea typeface="Calibri" panose="020F0502020204030204" pitchFamily="34" charset="0"/>
              </a:rPr>
              <a:t> locations on a heatmap.</a:t>
            </a:r>
            <a:endParaRPr lang="en-US" dirty="0"/>
          </a:p>
        </p:txBody>
      </p:sp>
    </p:spTree>
    <p:extLst>
      <p:ext uri="{BB962C8B-B14F-4D97-AF65-F5344CB8AC3E}">
        <p14:creationId xmlns:p14="http://schemas.microsoft.com/office/powerpoint/2010/main" val="3652149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F5DDE01-E8C2-4156-8D43-4AC648925E6B}"/>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37835" y="264842"/>
            <a:ext cx="9116330" cy="5052882"/>
          </a:xfrm>
          <a:prstGeom prst="rect">
            <a:avLst/>
          </a:prstGeom>
          <a:noFill/>
          <a:ln>
            <a:noFill/>
          </a:ln>
        </p:spPr>
      </p:pic>
      <p:sp>
        <p:nvSpPr>
          <p:cNvPr id="5" name="Rectangle 4">
            <a:extLst>
              <a:ext uri="{FF2B5EF4-FFF2-40B4-BE49-F238E27FC236}">
                <a16:creationId xmlns:a16="http://schemas.microsoft.com/office/drawing/2014/main" id="{EF688BB0-CAAB-406D-BF32-6E94C5729005}"/>
              </a:ext>
            </a:extLst>
          </p:cNvPr>
          <p:cNvSpPr/>
          <p:nvPr/>
        </p:nvSpPr>
        <p:spPr>
          <a:xfrm>
            <a:off x="1537835" y="5303663"/>
            <a:ext cx="9116330" cy="966483"/>
          </a:xfrm>
          <a:prstGeom prst="rect">
            <a:avLst/>
          </a:prstGeom>
        </p:spPr>
        <p:txBody>
          <a:bodyPr wrap="square">
            <a:spAutoFit/>
          </a:bodyPr>
          <a:lstStyle/>
          <a:p>
            <a:pPr>
              <a:lnSpc>
                <a:spcPct val="107000"/>
              </a:lnSpc>
              <a:spcAft>
                <a:spcPts val="800"/>
              </a:spcAft>
            </a:pPr>
            <a:r>
              <a:rPr lang="en-US" b="1" dirty="0">
                <a:latin typeface="Arial" panose="020B0604020202020204" pitchFamily="34" charset="0"/>
                <a:ea typeface="Calibri" panose="020F0502020204030204" pitchFamily="34" charset="0"/>
                <a:cs typeface="Times New Roman" panose="02020603050405020304" pitchFamily="18" charset="0"/>
              </a:rPr>
              <a:t>Figure 10: </a:t>
            </a:r>
            <a:r>
              <a:rPr lang="en-US" dirty="0">
                <a:latin typeface="Arial" panose="020B0604020202020204" pitchFamily="34" charset="0"/>
                <a:ea typeface="Calibri" panose="020F0502020204030204" pitchFamily="34" charset="0"/>
                <a:cs typeface="Times New Roman" panose="02020603050405020304" pitchFamily="18" charset="0"/>
              </a:rPr>
              <a:t>The locations of the centers of these clusters will be a good starting point for exploring the neighborhoods to find the best possible location based on the specifics of each neighborhood.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29192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25D9-8168-4A8C-9E0A-1F2F4534D5C5}"/>
              </a:ext>
            </a:extLst>
          </p:cNvPr>
          <p:cNvSpPr>
            <a:spLocks noGrp="1"/>
          </p:cNvSpPr>
          <p:nvPr>
            <p:ph type="title"/>
          </p:nvPr>
        </p:nvSpPr>
        <p:spPr>
          <a:xfrm>
            <a:off x="838200" y="365126"/>
            <a:ext cx="10515600" cy="478254"/>
          </a:xfrm>
        </p:spPr>
        <p:txBody>
          <a:bodyPr>
            <a:normAutofit fontScale="90000"/>
          </a:bodyPr>
          <a:lstStyle/>
          <a:p>
            <a:pPr algn="ctr"/>
            <a:r>
              <a:rPr lang="en-US" sz="3600" b="1" dirty="0"/>
              <a:t>Results and Discussion </a:t>
            </a:r>
            <a:endParaRPr lang="en-US" sz="3600" dirty="0"/>
          </a:p>
        </p:txBody>
      </p:sp>
      <p:sp>
        <p:nvSpPr>
          <p:cNvPr id="3" name="Content Placeholder 2">
            <a:extLst>
              <a:ext uri="{FF2B5EF4-FFF2-40B4-BE49-F238E27FC236}">
                <a16:creationId xmlns:a16="http://schemas.microsoft.com/office/drawing/2014/main" id="{997E0D9A-2199-4BE4-9451-ED9356CB9F4F}"/>
              </a:ext>
            </a:extLst>
          </p:cNvPr>
          <p:cNvSpPr>
            <a:spLocks noGrp="1"/>
          </p:cNvSpPr>
          <p:nvPr>
            <p:ph idx="1"/>
          </p:nvPr>
        </p:nvSpPr>
        <p:spPr>
          <a:xfrm>
            <a:off x="838200" y="1464816"/>
            <a:ext cx="10515600" cy="4712147"/>
          </a:xfrm>
        </p:spPr>
        <p:txBody>
          <a:bodyPr>
            <a:normAutofit/>
          </a:bodyPr>
          <a:lstStyle/>
          <a:p>
            <a:r>
              <a:rPr lang="en-US" dirty="0"/>
              <a:t>The final result of this project was the identification of 15 zones containing largest number of potential new business locations based on number of and distance to existing venues - both business establishments in general and Pet stores in particular. This project does not conclude or imply that the identified zones were the most optimal for a new Pet Store. However, the purpose of the concluded analysis was simply to provide information concerning areas that were close to the Orlando city center area, that were not overrun by existing business establishments, specifically Pet Stores. Therefore, the areas/zones that have been identified (or recommended) should only be considered starting points for more detailed analysis which should culminate in the selection of a location far from competition, strategically located to reach potential customers among other stakeholder-specific requirements.</a:t>
            </a:r>
          </a:p>
          <a:p>
            <a:endParaRPr lang="en-US" dirty="0"/>
          </a:p>
        </p:txBody>
      </p:sp>
    </p:spTree>
    <p:extLst>
      <p:ext uri="{BB962C8B-B14F-4D97-AF65-F5344CB8AC3E}">
        <p14:creationId xmlns:p14="http://schemas.microsoft.com/office/powerpoint/2010/main" val="4109009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9A959-6E90-465E-ADFF-44CC6640958A}"/>
              </a:ext>
            </a:extLst>
          </p:cNvPr>
          <p:cNvSpPr>
            <a:spLocks noGrp="1"/>
          </p:cNvSpPr>
          <p:nvPr>
            <p:ph type="title"/>
          </p:nvPr>
        </p:nvSpPr>
        <p:spPr>
          <a:xfrm>
            <a:off x="838200" y="365126"/>
            <a:ext cx="10515600" cy="460498"/>
          </a:xfrm>
        </p:spPr>
        <p:txBody>
          <a:bodyPr>
            <a:normAutofit fontScale="90000"/>
          </a:bodyPr>
          <a:lstStyle/>
          <a:p>
            <a:pPr algn="ctr"/>
            <a:r>
              <a:rPr lang="en-US" sz="3600" b="1" dirty="0"/>
              <a:t>Conclusion </a:t>
            </a:r>
            <a:endParaRPr lang="en-US" sz="3600" dirty="0"/>
          </a:p>
        </p:txBody>
      </p:sp>
      <p:sp>
        <p:nvSpPr>
          <p:cNvPr id="3" name="Content Placeholder 2">
            <a:extLst>
              <a:ext uri="{FF2B5EF4-FFF2-40B4-BE49-F238E27FC236}">
                <a16:creationId xmlns:a16="http://schemas.microsoft.com/office/drawing/2014/main" id="{E8530A99-A45E-4A9F-8A04-5AB5B6E5A66A}"/>
              </a:ext>
            </a:extLst>
          </p:cNvPr>
          <p:cNvSpPr>
            <a:spLocks noGrp="1"/>
          </p:cNvSpPr>
          <p:nvPr>
            <p:ph idx="1"/>
          </p:nvPr>
        </p:nvSpPr>
        <p:spPr>
          <a:xfrm>
            <a:off x="838200" y="1651247"/>
            <a:ext cx="10515600" cy="4525716"/>
          </a:xfrm>
        </p:spPr>
        <p:txBody>
          <a:bodyPr>
            <a:normAutofit/>
          </a:bodyPr>
          <a:lstStyle/>
          <a:p>
            <a:r>
              <a:rPr lang="en-US" dirty="0"/>
              <a:t>The purpose of this project was to identify areas close to Orlando City Center with low number of stores, particularly Pet Stores. This was in order to help entrepreneurs/stakeholders to narrow down their search for the optimal locations for new Pet Stores. By calculating the density and distribution of dog runs/parks from Foursquare data, I have first identified general neighborhoods that justify further analysis based on proximity to customers. I then generated extensive collection of locations which satisfied a simple requirement regarding existing nearby pet stores. Clustering of these locations was subsequently performed in order to identify and create the major zones of interest in the map. These clustered locations contained the greatest number of prospective locations. The final decision concerning the optimal location for a new Pet store will be made by the concerned entrepreneur/stakeholder, based on the specific characteristics of neighborhoods and locations in every recommended zone, taking into consideration additional factors like attractiveness of each location (proximity to dog runs/parks, etc.), pollution levels, and other socio-economic aspects of every neighborhood.</a:t>
            </a:r>
          </a:p>
        </p:txBody>
      </p:sp>
    </p:spTree>
    <p:extLst>
      <p:ext uri="{BB962C8B-B14F-4D97-AF65-F5344CB8AC3E}">
        <p14:creationId xmlns:p14="http://schemas.microsoft.com/office/powerpoint/2010/main" val="1287582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6CD6D-D7A6-44F2-98C4-2C8C74F63AB0}"/>
              </a:ext>
            </a:extLst>
          </p:cNvPr>
          <p:cNvSpPr>
            <a:spLocks noGrp="1"/>
          </p:cNvSpPr>
          <p:nvPr>
            <p:ph type="title"/>
          </p:nvPr>
        </p:nvSpPr>
        <p:spPr>
          <a:xfrm>
            <a:off x="2592925" y="624109"/>
            <a:ext cx="8911687" cy="1293467"/>
          </a:xfrm>
        </p:spPr>
        <p:txBody>
          <a:bodyPr/>
          <a:lstStyle/>
          <a:p>
            <a:pPr algn="ctr"/>
            <a:br>
              <a:rPr lang="en-US" dirty="0"/>
            </a:br>
            <a:r>
              <a:rPr lang="en-US" dirty="0"/>
              <a:t> </a:t>
            </a:r>
            <a:r>
              <a:rPr lang="en-US" b="1" dirty="0"/>
              <a:t>Introduction </a:t>
            </a:r>
            <a:endParaRPr lang="en-US" dirty="0"/>
          </a:p>
        </p:txBody>
      </p:sp>
      <p:sp>
        <p:nvSpPr>
          <p:cNvPr id="3" name="Content Placeholder 2">
            <a:extLst>
              <a:ext uri="{FF2B5EF4-FFF2-40B4-BE49-F238E27FC236}">
                <a16:creationId xmlns:a16="http://schemas.microsoft.com/office/drawing/2014/main" id="{994C219C-0DDE-4CCE-B968-1C835D0C6AD9}"/>
              </a:ext>
            </a:extLst>
          </p:cNvPr>
          <p:cNvSpPr>
            <a:spLocks noGrp="1"/>
          </p:cNvSpPr>
          <p:nvPr>
            <p:ph idx="1"/>
          </p:nvPr>
        </p:nvSpPr>
        <p:spPr>
          <a:xfrm>
            <a:off x="2589212" y="2133599"/>
            <a:ext cx="8915400" cy="4100291"/>
          </a:xfrm>
        </p:spPr>
        <p:txBody>
          <a:bodyPr>
            <a:normAutofit/>
          </a:bodyPr>
          <a:lstStyle/>
          <a:p>
            <a:pPr marL="0" indent="0">
              <a:buNone/>
            </a:pPr>
            <a:r>
              <a:rPr lang="en-US" dirty="0"/>
              <a:t> </a:t>
            </a:r>
            <a:r>
              <a:rPr lang="en-US" b="1" dirty="0"/>
              <a:t>Business Problem </a:t>
            </a:r>
            <a:endParaRPr lang="en-US" dirty="0"/>
          </a:p>
          <a:p>
            <a:r>
              <a:rPr lang="en-US" dirty="0"/>
              <a:t>In this project, the goal was to find an optimal location for a Pet Store. This report will be especially useful to entrepreneurs interested in opening a pet store in Orlando, Florida. </a:t>
            </a:r>
          </a:p>
          <a:p>
            <a:r>
              <a:rPr lang="en-US" dirty="0"/>
              <a:t>There were many competing pet stores in the State of Florida. Therefore, I tried to detect locations that were not already crowded with pet stores, specifically around Orlando. I was also particularly interested in areas with dog-runs/parks but few pet stores in the surrounding area. Locations that were as close as possible to the city center were preferable, only if the previous two conditions were met. </a:t>
            </a:r>
          </a:p>
          <a:p>
            <a:r>
              <a:rPr lang="en-US" dirty="0"/>
              <a:t>In this project I generated a few of the most promising neighborhoods based on the established criteria. </a:t>
            </a:r>
          </a:p>
        </p:txBody>
      </p:sp>
    </p:spTree>
    <p:extLst>
      <p:ext uri="{BB962C8B-B14F-4D97-AF65-F5344CB8AC3E}">
        <p14:creationId xmlns:p14="http://schemas.microsoft.com/office/powerpoint/2010/main" val="4041020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61BE4-B9FF-44AD-909D-EBE9D136A140}"/>
              </a:ext>
            </a:extLst>
          </p:cNvPr>
          <p:cNvSpPr>
            <a:spLocks noGrp="1"/>
          </p:cNvSpPr>
          <p:nvPr>
            <p:ph type="title"/>
          </p:nvPr>
        </p:nvSpPr>
        <p:spPr>
          <a:xfrm>
            <a:off x="838200" y="365126"/>
            <a:ext cx="10515600" cy="895504"/>
          </a:xfrm>
        </p:spPr>
        <p:txBody>
          <a:bodyPr>
            <a:normAutofit fontScale="90000"/>
          </a:bodyPr>
          <a:lstStyle/>
          <a:p>
            <a:pPr algn="ctr"/>
            <a:br>
              <a:rPr lang="en-US" dirty="0"/>
            </a:br>
            <a:r>
              <a:rPr lang="en-US" dirty="0"/>
              <a:t> </a:t>
            </a:r>
            <a:r>
              <a:rPr lang="en-US" b="1" dirty="0"/>
              <a:t>Data </a:t>
            </a:r>
            <a:endParaRPr lang="en-US" dirty="0"/>
          </a:p>
        </p:txBody>
      </p:sp>
      <p:sp>
        <p:nvSpPr>
          <p:cNvPr id="3" name="Content Placeholder 2">
            <a:extLst>
              <a:ext uri="{FF2B5EF4-FFF2-40B4-BE49-F238E27FC236}">
                <a16:creationId xmlns:a16="http://schemas.microsoft.com/office/drawing/2014/main" id="{FD34FF70-6A41-4411-8147-ED73454ADDFB}"/>
              </a:ext>
            </a:extLst>
          </p:cNvPr>
          <p:cNvSpPr>
            <a:spLocks noGrp="1"/>
          </p:cNvSpPr>
          <p:nvPr>
            <p:ph idx="1"/>
          </p:nvPr>
        </p:nvSpPr>
        <p:spPr>
          <a:xfrm>
            <a:off x="838200" y="1420427"/>
            <a:ext cx="10515600" cy="4756536"/>
          </a:xfrm>
        </p:spPr>
        <p:txBody>
          <a:bodyPr>
            <a:normAutofit lnSpcReduction="10000"/>
          </a:bodyPr>
          <a:lstStyle/>
          <a:p>
            <a:endParaRPr lang="en-US" dirty="0"/>
          </a:p>
          <a:p>
            <a:pPr marL="0" indent="0">
              <a:buNone/>
            </a:pPr>
            <a:r>
              <a:rPr lang="en-US" dirty="0"/>
              <a:t>Considering the established problem, some of the factors I considered in decision-making were: </a:t>
            </a:r>
          </a:p>
          <a:p>
            <a:r>
              <a:rPr lang="en-US" dirty="0"/>
              <a:t>The number of existing dog parks in the neighborhood, regardless of the rating on Foursquare. </a:t>
            </a:r>
          </a:p>
          <a:p>
            <a:r>
              <a:rPr lang="en-US" dirty="0"/>
              <a:t>If any, the number of, and distance to each of the pet stores in the neighborhood. </a:t>
            </a:r>
          </a:p>
          <a:p>
            <a:r>
              <a:rPr lang="en-US" dirty="0"/>
              <a:t>The distance of each neighborhood from Orlando’s city center. </a:t>
            </a:r>
          </a:p>
          <a:p>
            <a:endParaRPr lang="en-US" dirty="0"/>
          </a:p>
          <a:p>
            <a:pPr marL="0" indent="0">
              <a:buNone/>
            </a:pPr>
            <a:r>
              <a:rPr lang="en-US" dirty="0"/>
              <a:t>The data sources that were needed were: </a:t>
            </a:r>
          </a:p>
          <a:p>
            <a:r>
              <a:rPr lang="en-US" dirty="0"/>
              <a:t>Google Maps API </a:t>
            </a:r>
          </a:p>
          <a:p>
            <a:r>
              <a:rPr lang="en-US" dirty="0"/>
              <a:t>The coordinates of Orlando City center were obtained through the Google Maps API geocoding. </a:t>
            </a:r>
          </a:p>
          <a:p>
            <a:r>
              <a:rPr lang="en-US" dirty="0"/>
              <a:t>Foursquare API to get the location and number of pet stores, dog parks in every neighborhood. </a:t>
            </a:r>
          </a:p>
          <a:p>
            <a:endParaRPr lang="en-US" dirty="0"/>
          </a:p>
        </p:txBody>
      </p:sp>
    </p:spTree>
    <p:extLst>
      <p:ext uri="{BB962C8B-B14F-4D97-AF65-F5344CB8AC3E}">
        <p14:creationId xmlns:p14="http://schemas.microsoft.com/office/powerpoint/2010/main" val="2981256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734E0-1AFB-4CBB-BB38-DEDDD73E6FF8}"/>
              </a:ext>
            </a:extLst>
          </p:cNvPr>
          <p:cNvSpPr>
            <a:spLocks noGrp="1"/>
          </p:cNvSpPr>
          <p:nvPr>
            <p:ph type="title"/>
          </p:nvPr>
        </p:nvSpPr>
        <p:spPr>
          <a:xfrm>
            <a:off x="838200" y="365126"/>
            <a:ext cx="10515600" cy="744584"/>
          </a:xfrm>
        </p:spPr>
        <p:txBody>
          <a:bodyPr>
            <a:noAutofit/>
          </a:bodyPr>
          <a:lstStyle/>
          <a:p>
            <a:pPr algn="ctr"/>
            <a:r>
              <a:rPr lang="en-US" sz="3200" b="1" dirty="0"/>
              <a:t>Creating Potential/Prospective Neighborhoods: </a:t>
            </a:r>
            <a:endParaRPr lang="en-US" sz="3200" dirty="0"/>
          </a:p>
        </p:txBody>
      </p:sp>
      <p:pic>
        <p:nvPicPr>
          <p:cNvPr id="7" name="Content Placeholder 6">
            <a:extLst>
              <a:ext uri="{FF2B5EF4-FFF2-40B4-BE49-F238E27FC236}">
                <a16:creationId xmlns:a16="http://schemas.microsoft.com/office/drawing/2014/main" id="{D7562873-E2AC-4283-B8B6-99FBFFD85DE3}"/>
              </a:ext>
            </a:extLst>
          </p:cNvPr>
          <p:cNvPicPr>
            <a:picLocks noGrp="1" noChangeAspect="1"/>
          </p:cNvPicPr>
          <p:nvPr>
            <p:ph idx="1"/>
          </p:nvPr>
        </p:nvPicPr>
        <p:blipFill>
          <a:blip r:embed="rId2"/>
          <a:stretch>
            <a:fillRect/>
          </a:stretch>
        </p:blipFill>
        <p:spPr>
          <a:xfrm>
            <a:off x="1357286" y="1544716"/>
            <a:ext cx="8840246" cy="4678531"/>
          </a:xfrm>
          <a:prstGeom prst="rect">
            <a:avLst/>
          </a:prstGeom>
        </p:spPr>
      </p:pic>
      <p:sp>
        <p:nvSpPr>
          <p:cNvPr id="8" name="Rectangle 7">
            <a:extLst>
              <a:ext uri="{FF2B5EF4-FFF2-40B4-BE49-F238E27FC236}">
                <a16:creationId xmlns:a16="http://schemas.microsoft.com/office/drawing/2014/main" id="{B1C0B0FB-C9F6-436E-A77F-384150EF4926}"/>
              </a:ext>
            </a:extLst>
          </p:cNvPr>
          <p:cNvSpPr/>
          <p:nvPr/>
        </p:nvSpPr>
        <p:spPr>
          <a:xfrm>
            <a:off x="1357286" y="6157814"/>
            <a:ext cx="8840245" cy="670120"/>
          </a:xfrm>
          <a:prstGeom prst="rect">
            <a:avLst/>
          </a:prstGeom>
        </p:spPr>
        <p:txBody>
          <a:bodyPr wrap="square">
            <a:spAutoFit/>
          </a:bodyPr>
          <a:lstStyle/>
          <a:p>
            <a:pPr>
              <a:lnSpc>
                <a:spcPct val="107000"/>
              </a:lnSpc>
              <a:spcAft>
                <a:spcPts val="800"/>
              </a:spcAft>
            </a:pPr>
            <a:r>
              <a:rPr lang="en-US" b="1" dirty="0">
                <a:latin typeface="Arial" panose="020B0604020202020204" pitchFamily="34" charset="0"/>
                <a:ea typeface="Calibri" panose="020F0502020204030204" pitchFamily="34" charset="0"/>
                <a:cs typeface="Times New Roman" panose="02020603050405020304" pitchFamily="18" charset="0"/>
              </a:rPr>
              <a:t>Figure 1: </a:t>
            </a:r>
            <a:r>
              <a:rPr lang="en-US" dirty="0">
                <a:latin typeface="Arial" panose="020B0604020202020204" pitchFamily="34" charset="0"/>
                <a:ea typeface="Calibri" panose="020F0502020204030204" pitchFamily="34" charset="0"/>
                <a:cs typeface="Times New Roman" panose="02020603050405020304" pitchFamily="18" charset="0"/>
              </a:rPr>
              <a:t>Visualized the data obtained so far: city center location and candidate neighborhood centers: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63388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ACF17-2649-46F5-81FA-8667EFED6FEB}"/>
              </a:ext>
            </a:extLst>
          </p:cNvPr>
          <p:cNvSpPr>
            <a:spLocks noGrp="1"/>
          </p:cNvSpPr>
          <p:nvPr>
            <p:ph type="title"/>
          </p:nvPr>
        </p:nvSpPr>
        <p:spPr>
          <a:xfrm>
            <a:off x="838200" y="365125"/>
            <a:ext cx="10515600" cy="806727"/>
          </a:xfrm>
        </p:spPr>
        <p:txBody>
          <a:bodyPr>
            <a:normAutofit/>
          </a:bodyPr>
          <a:lstStyle/>
          <a:p>
            <a:pPr algn="ctr"/>
            <a:r>
              <a:rPr lang="en-US" sz="3600" b="1" dirty="0"/>
              <a:t>Geographic Coordinates</a:t>
            </a:r>
            <a:endParaRPr lang="en-US" dirty="0"/>
          </a:p>
        </p:txBody>
      </p:sp>
      <p:pic>
        <p:nvPicPr>
          <p:cNvPr id="4" name="Content Placeholder 3">
            <a:extLst>
              <a:ext uri="{FF2B5EF4-FFF2-40B4-BE49-F238E27FC236}">
                <a16:creationId xmlns:a16="http://schemas.microsoft.com/office/drawing/2014/main" id="{75C3E99D-A0E2-45FA-A606-72CBAC9F14E0}"/>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47060"/>
            <a:ext cx="9255711" cy="4350059"/>
          </a:xfrm>
          <a:prstGeom prst="rect">
            <a:avLst/>
          </a:prstGeom>
          <a:noFill/>
          <a:ln>
            <a:noFill/>
          </a:ln>
        </p:spPr>
      </p:pic>
      <p:sp>
        <p:nvSpPr>
          <p:cNvPr id="5" name="Rectangle 4">
            <a:extLst>
              <a:ext uri="{FF2B5EF4-FFF2-40B4-BE49-F238E27FC236}">
                <a16:creationId xmlns:a16="http://schemas.microsoft.com/office/drawing/2014/main" id="{96C9FE4B-801A-46F6-BA2B-18836F524233}"/>
              </a:ext>
            </a:extLst>
          </p:cNvPr>
          <p:cNvSpPr/>
          <p:nvPr/>
        </p:nvSpPr>
        <p:spPr>
          <a:xfrm>
            <a:off x="1340527" y="5920213"/>
            <a:ext cx="8753383" cy="646331"/>
          </a:xfrm>
          <a:prstGeom prst="rect">
            <a:avLst/>
          </a:prstGeom>
        </p:spPr>
        <p:txBody>
          <a:bodyPr wrap="square">
            <a:spAutoFit/>
          </a:bodyPr>
          <a:lstStyle/>
          <a:p>
            <a:r>
              <a:rPr lang="en-US" b="1" dirty="0">
                <a:latin typeface="Arial" panose="020B0604020202020204" pitchFamily="34" charset="0"/>
                <a:ea typeface="Calibri" panose="020F0502020204030204" pitchFamily="34" charset="0"/>
              </a:rPr>
              <a:t>Figure 2: </a:t>
            </a:r>
            <a:r>
              <a:rPr lang="en-US" i="1" dirty="0">
                <a:latin typeface="Arial" panose="020B0604020202020204" pitchFamily="34" charset="0"/>
                <a:ea typeface="Calibri" panose="020F0502020204030204" pitchFamily="34" charset="0"/>
              </a:rPr>
              <a:t>Location Addresses of Orlando, Florida and their respective distances from the City Centre (Orlando </a:t>
            </a:r>
            <a:r>
              <a:rPr lang="en-US" i="1" dirty="0" err="1">
                <a:latin typeface="Arial" panose="020B0604020202020204" pitchFamily="34" charset="0"/>
                <a:ea typeface="Calibri" panose="020F0502020204030204" pitchFamily="34" charset="0"/>
              </a:rPr>
              <a:t>Centroplex</a:t>
            </a:r>
            <a:r>
              <a:rPr lang="en-US" i="1" dirty="0">
                <a:latin typeface="Arial" panose="020B0604020202020204" pitchFamily="34" charset="0"/>
                <a:ea typeface="Calibri" panose="020F0502020204030204" pitchFamily="34" charset="0"/>
              </a:rPr>
              <a:t>)</a:t>
            </a:r>
            <a:r>
              <a:rPr lang="en-US" dirty="0">
                <a:latin typeface="Arial" panose="020B0604020202020204" pitchFamily="34" charset="0"/>
                <a:ea typeface="Calibri" panose="020F0502020204030204" pitchFamily="34" charset="0"/>
              </a:rPr>
              <a:t> saved this data into a local file</a:t>
            </a:r>
            <a:endParaRPr lang="en-US" dirty="0"/>
          </a:p>
        </p:txBody>
      </p:sp>
    </p:spTree>
    <p:extLst>
      <p:ext uri="{BB962C8B-B14F-4D97-AF65-F5344CB8AC3E}">
        <p14:creationId xmlns:p14="http://schemas.microsoft.com/office/powerpoint/2010/main" val="1601127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7F0FF-52EA-49EE-9F73-3D82638A64DD}"/>
              </a:ext>
            </a:extLst>
          </p:cNvPr>
          <p:cNvSpPr>
            <a:spLocks noGrp="1"/>
          </p:cNvSpPr>
          <p:nvPr>
            <p:ph type="title"/>
          </p:nvPr>
        </p:nvSpPr>
        <p:spPr>
          <a:xfrm>
            <a:off x="838200" y="365125"/>
            <a:ext cx="10515600" cy="655807"/>
          </a:xfrm>
        </p:spPr>
        <p:txBody>
          <a:bodyPr>
            <a:normAutofit fontScale="90000"/>
          </a:bodyPr>
          <a:lstStyle/>
          <a:p>
            <a:pPr algn="ctr"/>
            <a:r>
              <a:rPr lang="en-US" sz="4000" b="1" dirty="0"/>
              <a:t>Foursquare API:</a:t>
            </a:r>
            <a:endParaRPr lang="en-US" sz="4000" dirty="0"/>
          </a:p>
        </p:txBody>
      </p:sp>
      <p:sp>
        <p:nvSpPr>
          <p:cNvPr id="3" name="Content Placeholder 2">
            <a:extLst>
              <a:ext uri="{FF2B5EF4-FFF2-40B4-BE49-F238E27FC236}">
                <a16:creationId xmlns:a16="http://schemas.microsoft.com/office/drawing/2014/main" id="{BB5FDAD7-1F92-469C-B31D-CA259D645826}"/>
              </a:ext>
            </a:extLst>
          </p:cNvPr>
          <p:cNvSpPr>
            <a:spLocks noGrp="1"/>
          </p:cNvSpPr>
          <p:nvPr>
            <p:ph idx="1"/>
          </p:nvPr>
        </p:nvSpPr>
        <p:spPr>
          <a:xfrm>
            <a:off x="838200" y="1020932"/>
            <a:ext cx="10515600" cy="5156031"/>
          </a:xfrm>
        </p:spPr>
        <p:txBody>
          <a:bodyPr/>
          <a:lstStyle/>
          <a:p>
            <a:r>
              <a:rPr lang="en-US" sz="1400" b="1" dirty="0"/>
              <a:t>I was interested in venues in 'dog run' and 'pet store' categories. I included in a list only venues that had 'dog run' in category name and made sure to detect and include all of the 2nd category of specifically 'pet store', as I needed the information on pet stores in the neighborhood.</a:t>
            </a:r>
          </a:p>
          <a:p>
            <a:endParaRPr lang="en-US" dirty="0"/>
          </a:p>
        </p:txBody>
      </p:sp>
      <p:pic>
        <p:nvPicPr>
          <p:cNvPr id="4" name="Picture 3">
            <a:extLst>
              <a:ext uri="{FF2B5EF4-FFF2-40B4-BE49-F238E27FC236}">
                <a16:creationId xmlns:a16="http://schemas.microsoft.com/office/drawing/2014/main" id="{88DF3143-1257-4951-B09E-D2DD2A97CDAC}"/>
              </a:ext>
            </a:extLst>
          </p:cNvPr>
          <p:cNvPicPr>
            <a:picLocks noChangeAspect="1"/>
          </p:cNvPicPr>
          <p:nvPr/>
        </p:nvPicPr>
        <p:blipFill>
          <a:blip r:embed="rId2"/>
          <a:stretch>
            <a:fillRect/>
          </a:stretch>
        </p:blipFill>
        <p:spPr>
          <a:xfrm>
            <a:off x="1237694" y="1738884"/>
            <a:ext cx="8980503" cy="4500224"/>
          </a:xfrm>
          <a:prstGeom prst="rect">
            <a:avLst/>
          </a:prstGeom>
        </p:spPr>
      </p:pic>
      <p:sp>
        <p:nvSpPr>
          <p:cNvPr id="5" name="Rectangle 4">
            <a:extLst>
              <a:ext uri="{FF2B5EF4-FFF2-40B4-BE49-F238E27FC236}">
                <a16:creationId xmlns:a16="http://schemas.microsoft.com/office/drawing/2014/main" id="{5F98CC02-2615-45A8-A2E5-24CAC591E1E6}"/>
              </a:ext>
            </a:extLst>
          </p:cNvPr>
          <p:cNvSpPr/>
          <p:nvPr/>
        </p:nvSpPr>
        <p:spPr>
          <a:xfrm>
            <a:off x="1237695" y="6169709"/>
            <a:ext cx="8980503" cy="646331"/>
          </a:xfrm>
          <a:prstGeom prst="rect">
            <a:avLst/>
          </a:prstGeom>
        </p:spPr>
        <p:txBody>
          <a:bodyPr wrap="square">
            <a:spAutoFit/>
          </a:bodyPr>
          <a:lstStyle/>
          <a:p>
            <a:r>
              <a:rPr lang="en-US" b="1" dirty="0">
                <a:latin typeface="Arial" panose="020B0604020202020204" pitchFamily="34" charset="0"/>
                <a:ea typeface="Calibri" panose="020F0502020204030204" pitchFamily="34" charset="0"/>
              </a:rPr>
              <a:t>Figure 3: </a:t>
            </a:r>
            <a:r>
              <a:rPr lang="en-US" dirty="0">
                <a:latin typeface="Arial" panose="020B0604020202020204" pitchFamily="34" charset="0"/>
                <a:ea typeface="Calibri" panose="020F0502020204030204" pitchFamily="34" charset="0"/>
              </a:rPr>
              <a:t>All the dog runs/parks in this area of interest on map, and also show Pet Stores in different color.</a:t>
            </a:r>
            <a:endParaRPr lang="en-US" dirty="0"/>
          </a:p>
        </p:txBody>
      </p:sp>
    </p:spTree>
    <p:extLst>
      <p:ext uri="{BB962C8B-B14F-4D97-AF65-F5344CB8AC3E}">
        <p14:creationId xmlns:p14="http://schemas.microsoft.com/office/powerpoint/2010/main" val="1256466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34A65-4AB0-4227-A6D0-43F4487D0517}"/>
              </a:ext>
            </a:extLst>
          </p:cNvPr>
          <p:cNvSpPr>
            <a:spLocks noGrp="1"/>
          </p:cNvSpPr>
          <p:nvPr>
            <p:ph type="title"/>
          </p:nvPr>
        </p:nvSpPr>
        <p:spPr>
          <a:xfrm>
            <a:off x="838200" y="365125"/>
            <a:ext cx="10515600" cy="717951"/>
          </a:xfrm>
        </p:spPr>
        <p:txBody>
          <a:bodyPr>
            <a:normAutofit/>
          </a:bodyPr>
          <a:lstStyle/>
          <a:p>
            <a:pPr algn="ctr"/>
            <a:r>
              <a:rPr lang="en-US" sz="3600" b="1" dirty="0"/>
              <a:t>Methodology</a:t>
            </a:r>
            <a:endParaRPr lang="en-US" dirty="0"/>
          </a:p>
        </p:txBody>
      </p:sp>
      <p:sp>
        <p:nvSpPr>
          <p:cNvPr id="3" name="Content Placeholder 2">
            <a:extLst>
              <a:ext uri="{FF2B5EF4-FFF2-40B4-BE49-F238E27FC236}">
                <a16:creationId xmlns:a16="http://schemas.microsoft.com/office/drawing/2014/main" id="{3BFFE7B4-BF86-443E-A139-A8B47A625736}"/>
              </a:ext>
            </a:extLst>
          </p:cNvPr>
          <p:cNvSpPr>
            <a:spLocks noGrp="1"/>
          </p:cNvSpPr>
          <p:nvPr>
            <p:ph idx="1"/>
          </p:nvPr>
        </p:nvSpPr>
        <p:spPr>
          <a:xfrm>
            <a:off x="838200" y="1242874"/>
            <a:ext cx="10515600" cy="5335479"/>
          </a:xfrm>
        </p:spPr>
        <p:txBody>
          <a:bodyPr>
            <a:normAutofit lnSpcReduction="10000"/>
          </a:bodyPr>
          <a:lstStyle/>
          <a:p>
            <a:r>
              <a:rPr lang="en-US" dirty="0"/>
              <a:t>For this project the focus was detecting areas around Orlando that have low density of pet stores especially these adjacent to dog runs/parks. The analysis was limited to area 30km around a selected central point, Orlando </a:t>
            </a:r>
            <a:r>
              <a:rPr lang="en-US" dirty="0" err="1"/>
              <a:t>Centroplex</a:t>
            </a:r>
            <a:r>
              <a:rPr lang="en-US" dirty="0"/>
              <a:t> in the city center of Orlando, Florida.</a:t>
            </a:r>
          </a:p>
          <a:p>
            <a:r>
              <a:rPr lang="en-US" dirty="0"/>
              <a:t>In the previous step I had collected the required location data consisting of every pet store within a 30km radius of the selected central point. Moreover, also identified every park categorized by Foursquare as Dog Run within the same radius.</a:t>
            </a:r>
          </a:p>
          <a:p>
            <a:r>
              <a:rPr lang="en-US" dirty="0"/>
              <a:t>The next step was the calculation and exploration of 'Dog Park density' across different areas of Orlando, then using heatmaps I identified a few promising areas close to center with high number of dog runs/parks in general as well as no pet stores in vicinity and focus on those areas.</a:t>
            </a:r>
          </a:p>
          <a:p>
            <a:r>
              <a:rPr lang="en-US" dirty="0"/>
              <a:t>In the last step I focused on the most promising areas and within those create clusters of locations that meet the requirements that have been established. I took into consideration locations with no more than two pet stores in radius of 250 meters. I wanted locations without Pet stores in radius of 400 meters and presented map of all such locations and also created clusters, using k-means clustering. Of those locations general locations were identified to be taken into consideration when searching for the optimal place to set up shop.</a:t>
            </a:r>
          </a:p>
        </p:txBody>
      </p:sp>
    </p:spTree>
    <p:extLst>
      <p:ext uri="{BB962C8B-B14F-4D97-AF65-F5344CB8AC3E}">
        <p14:creationId xmlns:p14="http://schemas.microsoft.com/office/powerpoint/2010/main" val="2737855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E9461-9DE9-4F3F-A310-E08215E8BF31}"/>
              </a:ext>
            </a:extLst>
          </p:cNvPr>
          <p:cNvSpPr>
            <a:spLocks noGrp="1"/>
          </p:cNvSpPr>
          <p:nvPr>
            <p:ph type="title"/>
          </p:nvPr>
        </p:nvSpPr>
        <p:spPr>
          <a:xfrm>
            <a:off x="838200" y="365125"/>
            <a:ext cx="10515600" cy="549275"/>
          </a:xfrm>
        </p:spPr>
        <p:txBody>
          <a:bodyPr>
            <a:noAutofit/>
          </a:bodyPr>
          <a:lstStyle/>
          <a:p>
            <a:pPr algn="ctr"/>
            <a:r>
              <a:rPr lang="en-US" sz="3200" b="1" dirty="0"/>
              <a:t>Analysis </a:t>
            </a:r>
            <a:endParaRPr lang="en-US" sz="3200" dirty="0"/>
          </a:p>
        </p:txBody>
      </p:sp>
      <p:sp>
        <p:nvSpPr>
          <p:cNvPr id="3" name="Content Placeholder 2">
            <a:extLst>
              <a:ext uri="{FF2B5EF4-FFF2-40B4-BE49-F238E27FC236}">
                <a16:creationId xmlns:a16="http://schemas.microsoft.com/office/drawing/2014/main" id="{68970D15-32AA-4EC5-A6B5-04B033098D63}"/>
              </a:ext>
            </a:extLst>
          </p:cNvPr>
          <p:cNvSpPr>
            <a:spLocks noGrp="1"/>
          </p:cNvSpPr>
          <p:nvPr>
            <p:ph idx="1"/>
          </p:nvPr>
        </p:nvSpPr>
        <p:spPr>
          <a:xfrm>
            <a:off x="838200" y="914400"/>
            <a:ext cx="10515600" cy="5262563"/>
          </a:xfrm>
        </p:spPr>
        <p:txBody>
          <a:bodyPr/>
          <a:lstStyle/>
          <a:p>
            <a:r>
              <a:rPr lang="en-US" sz="2000" b="1" dirty="0"/>
              <a:t>I performed some basic explanatory data analysis and derive some additional information from our raw data. </a:t>
            </a:r>
          </a:p>
          <a:p>
            <a:endParaRPr lang="en-US" dirty="0"/>
          </a:p>
        </p:txBody>
      </p:sp>
      <p:pic>
        <p:nvPicPr>
          <p:cNvPr id="4" name="Picture 3">
            <a:extLst>
              <a:ext uri="{FF2B5EF4-FFF2-40B4-BE49-F238E27FC236}">
                <a16:creationId xmlns:a16="http://schemas.microsoft.com/office/drawing/2014/main" id="{AADA5353-2DAE-41C5-9293-83ADCC20E3A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74793" y="1532796"/>
            <a:ext cx="9011575" cy="4317587"/>
          </a:xfrm>
          <a:prstGeom prst="rect">
            <a:avLst/>
          </a:prstGeom>
          <a:noFill/>
          <a:ln>
            <a:noFill/>
          </a:ln>
        </p:spPr>
      </p:pic>
      <p:sp>
        <p:nvSpPr>
          <p:cNvPr id="5" name="Rectangle 4">
            <a:extLst>
              <a:ext uri="{FF2B5EF4-FFF2-40B4-BE49-F238E27FC236}">
                <a16:creationId xmlns:a16="http://schemas.microsoft.com/office/drawing/2014/main" id="{A544F8C9-3D57-4E18-ADE4-3FCF4EF6CEA6}"/>
              </a:ext>
            </a:extLst>
          </p:cNvPr>
          <p:cNvSpPr/>
          <p:nvPr/>
        </p:nvSpPr>
        <p:spPr>
          <a:xfrm>
            <a:off x="1592062" y="5822448"/>
            <a:ext cx="9194306" cy="369332"/>
          </a:xfrm>
          <a:prstGeom prst="rect">
            <a:avLst/>
          </a:prstGeom>
        </p:spPr>
        <p:txBody>
          <a:bodyPr wrap="square">
            <a:spAutoFit/>
          </a:bodyPr>
          <a:lstStyle/>
          <a:p>
            <a:r>
              <a:rPr lang="en-US" b="1" dirty="0">
                <a:latin typeface="Arial" panose="020B0604020202020204" pitchFamily="34" charset="0"/>
                <a:ea typeface="Calibri" panose="020F0502020204030204" pitchFamily="34" charset="0"/>
              </a:rPr>
              <a:t>Figure 4: </a:t>
            </a:r>
            <a:r>
              <a:rPr lang="en-US" dirty="0">
                <a:latin typeface="Arial" panose="020B0604020202020204" pitchFamily="34" charset="0"/>
                <a:ea typeface="Calibri" panose="020F0502020204030204" pitchFamily="34" charset="0"/>
              </a:rPr>
              <a:t>Table showing the number of dog-runs in every prospective area.</a:t>
            </a:r>
            <a:endParaRPr lang="en-US" dirty="0"/>
          </a:p>
        </p:txBody>
      </p:sp>
    </p:spTree>
    <p:extLst>
      <p:ext uri="{BB962C8B-B14F-4D97-AF65-F5344CB8AC3E}">
        <p14:creationId xmlns:p14="http://schemas.microsoft.com/office/powerpoint/2010/main" val="964812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635E70F-8BD0-4EC1-B897-0D50C803A21D}"/>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69942" y="1435705"/>
            <a:ext cx="8852116" cy="3986590"/>
          </a:xfrm>
          <a:prstGeom prst="rect">
            <a:avLst/>
          </a:prstGeom>
          <a:noFill/>
          <a:ln>
            <a:noFill/>
          </a:ln>
        </p:spPr>
      </p:pic>
      <p:sp>
        <p:nvSpPr>
          <p:cNvPr id="5" name="Rectangle 4">
            <a:extLst>
              <a:ext uri="{FF2B5EF4-FFF2-40B4-BE49-F238E27FC236}">
                <a16:creationId xmlns:a16="http://schemas.microsoft.com/office/drawing/2014/main" id="{DA999565-1D7A-48EE-8DEE-D409E7270B63}"/>
              </a:ext>
            </a:extLst>
          </p:cNvPr>
          <p:cNvSpPr/>
          <p:nvPr/>
        </p:nvSpPr>
        <p:spPr>
          <a:xfrm>
            <a:off x="1669942" y="350079"/>
            <a:ext cx="8852116" cy="966483"/>
          </a:xfrm>
          <a:prstGeom prst="rect">
            <a:avLst/>
          </a:prstGeom>
        </p:spPr>
        <p:txBody>
          <a:bodyPr wrap="square">
            <a:spAutoFit/>
          </a:bodyPr>
          <a:lstStyle/>
          <a:p>
            <a:pPr>
              <a:lnSpc>
                <a:spcPct val="107000"/>
              </a:lnSpc>
              <a:spcAft>
                <a:spcPts val="800"/>
              </a:spcAft>
            </a:pPr>
            <a:r>
              <a:rPr lang="en-US" dirty="0">
                <a:latin typeface="Arial" panose="020B0604020202020204" pitchFamily="34" charset="0"/>
                <a:ea typeface="Calibri" panose="020F0502020204030204" pitchFamily="34" charset="0"/>
                <a:cs typeface="Times New Roman" panose="02020603050405020304" pitchFamily="18" charset="0"/>
              </a:rPr>
              <a:t>The next item was to calculate the distance to nearest Pet Store from the center of every prospective area/location; not only just those that were within the 300m radius, but I wanted the distance to the closest one, regardless of distance.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0236FB74-E96E-474F-8CE2-4014230FB257}"/>
              </a:ext>
            </a:extLst>
          </p:cNvPr>
          <p:cNvSpPr/>
          <p:nvPr/>
        </p:nvSpPr>
        <p:spPr>
          <a:xfrm>
            <a:off x="1669941" y="5422295"/>
            <a:ext cx="8852115" cy="369332"/>
          </a:xfrm>
          <a:prstGeom prst="rect">
            <a:avLst/>
          </a:prstGeom>
        </p:spPr>
        <p:txBody>
          <a:bodyPr wrap="square">
            <a:spAutoFit/>
          </a:bodyPr>
          <a:lstStyle/>
          <a:p>
            <a:r>
              <a:rPr lang="en-US" b="1" dirty="0">
                <a:latin typeface="Arial" panose="020B0604020202020204" pitchFamily="34" charset="0"/>
                <a:ea typeface="Calibri" panose="020F0502020204030204" pitchFamily="34" charset="0"/>
              </a:rPr>
              <a:t>Figure 5: </a:t>
            </a:r>
            <a:r>
              <a:rPr lang="en-US" dirty="0">
                <a:latin typeface="Arial" panose="020B0604020202020204" pitchFamily="34" charset="0"/>
                <a:ea typeface="Calibri" panose="020F0502020204030204" pitchFamily="34" charset="0"/>
              </a:rPr>
              <a:t>Minimum distance to pet store was set to 10000m.</a:t>
            </a:r>
            <a:endParaRPr lang="en-US" dirty="0"/>
          </a:p>
        </p:txBody>
      </p:sp>
    </p:spTree>
    <p:extLst>
      <p:ext uri="{BB962C8B-B14F-4D97-AF65-F5344CB8AC3E}">
        <p14:creationId xmlns:p14="http://schemas.microsoft.com/office/powerpoint/2010/main" val="6941643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29</TotalTime>
  <Words>1267</Words>
  <Application>Microsoft Office PowerPoint</Application>
  <PresentationFormat>Widescreen</PresentationFormat>
  <Paragraphs>45</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Century Gothic</vt:lpstr>
      <vt:lpstr>Wingdings 3</vt:lpstr>
      <vt:lpstr>Wisp</vt:lpstr>
      <vt:lpstr>  Determining the best location to Open a Pet Store in Orlando, Florida </vt:lpstr>
      <vt:lpstr>  Introduction </vt:lpstr>
      <vt:lpstr>  Data </vt:lpstr>
      <vt:lpstr>Creating Potential/Prospective Neighborhoods: </vt:lpstr>
      <vt:lpstr>Geographic Coordinates</vt:lpstr>
      <vt:lpstr>Foursquare API:</vt:lpstr>
      <vt:lpstr>Methodology</vt:lpstr>
      <vt:lpstr>Analysis </vt:lpstr>
      <vt:lpstr>PowerPoint Presentation</vt:lpstr>
      <vt:lpstr>PowerPoint Presentation</vt:lpstr>
      <vt:lpstr>PowerPoint Presentation</vt:lpstr>
      <vt:lpstr>PowerPoint Presentation</vt:lpstr>
      <vt:lpstr>PowerPoint Presentation</vt:lpstr>
      <vt:lpstr>PowerPoint Presentation</vt:lpstr>
      <vt:lpstr>Results and Discussion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Determining the best location to Open a Pet Store in Orlando, Florida </dc:title>
  <dc:creator>IBRAHIM</dc:creator>
  <cp:lastModifiedBy>IBRAHIM</cp:lastModifiedBy>
  <cp:revision>28</cp:revision>
  <dcterms:created xsi:type="dcterms:W3CDTF">2020-07-18T23:33:37Z</dcterms:created>
  <dcterms:modified xsi:type="dcterms:W3CDTF">2020-07-19T00:03:12Z</dcterms:modified>
</cp:coreProperties>
</file>